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  <p:sldMasterId id="2147485148" r:id="rId2"/>
  </p:sldMasterIdLst>
  <p:notesMasterIdLst>
    <p:notesMasterId r:id="rId14"/>
  </p:notesMasterIdLst>
  <p:handoutMasterIdLst>
    <p:handoutMasterId r:id="rId15"/>
  </p:handoutMasterIdLst>
  <p:sldIdLst>
    <p:sldId id="263" r:id="rId3"/>
    <p:sldId id="513" r:id="rId4"/>
    <p:sldId id="519" r:id="rId5"/>
    <p:sldId id="520" r:id="rId6"/>
    <p:sldId id="521" r:id="rId7"/>
    <p:sldId id="522" r:id="rId8"/>
    <p:sldId id="525" r:id="rId9"/>
    <p:sldId id="527" r:id="rId10"/>
    <p:sldId id="528" r:id="rId11"/>
    <p:sldId id="529" r:id="rId12"/>
    <p:sldId id="516" r:id="rId13"/>
  </p:sldIdLst>
  <p:sldSz cx="9144000" cy="6858000" type="screen4x3"/>
  <p:notesSz cx="6807200" cy="9939338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pitchFamily="34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6">
          <p15:clr>
            <a:srgbClr val="A4A3A4"/>
          </p15:clr>
        </p15:guide>
        <p15:guide id="2" orient="horz" pos="960">
          <p15:clr>
            <a:srgbClr val="A4A3A4"/>
          </p15:clr>
        </p15:guide>
        <p15:guide id="3" orient="horz" pos="480">
          <p15:clr>
            <a:srgbClr val="A4A3A4"/>
          </p15:clr>
        </p15:guide>
        <p15:guide id="4" pos="720">
          <p15:clr>
            <a:srgbClr val="A4A3A4"/>
          </p15:clr>
        </p15:guide>
        <p15:guide id="5" pos="5040">
          <p15:clr>
            <a:srgbClr val="A4A3A4"/>
          </p15:clr>
        </p15:guide>
        <p15:guide id="6" pos="43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9D601"/>
    <a:srgbClr val="CCECFF"/>
    <a:srgbClr val="0000FF"/>
    <a:srgbClr val="000099"/>
    <a:srgbClr val="27739E"/>
    <a:srgbClr val="006699"/>
    <a:srgbClr val="996600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0941" autoAdjust="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4176"/>
        <p:guide orient="horz" pos="960"/>
        <p:guide orient="horz" pos="480"/>
        <p:guide pos="720"/>
        <p:guide pos="5040"/>
        <p:guide pos="4320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868" y="-96"/>
      </p:cViewPr>
      <p:guideLst>
        <p:guide orient="horz" pos="3131"/>
        <p:guide pos="214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3" name="Rectangle 3">
            <a:extLst/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4" name="Rectangle 4">
            <a:extLst/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6565" name="Rectangle 5">
            <a:extLst/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4038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b="0">
                <a:solidFill>
                  <a:schemeClr val="tx1"/>
                </a:solidFill>
                <a:latin typeface="Times" charset="0"/>
                <a:cs typeface="Arial" pitchFamily="34" charset="0"/>
              </a:defRPr>
            </a:lvl1pPr>
          </a:lstStyle>
          <a:p>
            <a:pPr>
              <a:defRPr/>
            </a:pPr>
            <a:fld id="{10A37BD1-9D9C-4FFB-A205-70559206DB38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51440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195" name="Rectangle 3">
            <a:extLst/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8875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>
            <a:extLst/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719638"/>
            <a:ext cx="4991100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Formate des Vorlagentextes zu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198" name="Rectangle 6">
            <a:extLst/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511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199" name="Rectangle 7">
            <a:extLst/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4038"/>
            <a:ext cx="29511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1" tIns="45501" rIns="91001" bIns="45501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b="0">
                <a:solidFill>
                  <a:schemeClr val="tx1"/>
                </a:solidFill>
                <a:latin typeface="Times" charset="0"/>
                <a:cs typeface="Arial" pitchFamily="34" charset="0"/>
              </a:defRPr>
            </a:lvl1pPr>
          </a:lstStyle>
          <a:p>
            <a:pPr>
              <a:defRPr/>
            </a:pPr>
            <a:fld id="{EB64328C-BC10-4A75-B8AA-C9B9B28DBFAD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33146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1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49769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7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4198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8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7923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9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3015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defTabSz="909638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6211B3F-A99E-4435-B27D-AD49702E434D}" type="slidenum">
              <a:rPr lang="de-DE" altLang="de-DE" sz="1200" b="0" smtClean="0">
                <a:solidFill>
                  <a:schemeClr val="tx1"/>
                </a:solidFill>
                <a:latin typeface="Times" charset="0"/>
              </a:rPr>
              <a:pPr/>
              <a:t>10</a:t>
            </a:fld>
            <a:endParaRPr lang="de-DE" altLang="de-DE" sz="12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altLang="de-DE">
              <a:latin typeface="Times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93514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5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4176931E-0EBC-4592-AF02-A732C5113C5D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50CFB3AD-9CCB-4AB4-8078-89F9B0F3CBFC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762000"/>
            <a:ext cx="9144000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24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533400" y="1676400"/>
            <a:ext cx="8153400" cy="4724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de-DE"/>
              <a:t>Master-Untertitelformat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218478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5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A3D5B522-730A-4357-864A-8D25C8FC3AEA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77D00563-B35E-43DE-9746-E088E4DF76C3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9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9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" name="Picture 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7">
            <a:extLst/>
          </p:cNvPr>
          <p:cNvSpPr>
            <a:spLocks noChangeArrowheads="1"/>
          </p:cNvSpPr>
          <p:nvPr userDrawn="1"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US" altLang="de-DE" sz="1200" b="0">
                <a:solidFill>
                  <a:schemeClr val="accent1"/>
                </a:solidFill>
              </a:rPr>
              <a:t>Programme Reform of TVET in Viet Nam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2729" y="83941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62132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106566118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48168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2871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81581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2">
            <a:extLst/>
          </p:cNvPr>
          <p:cNvSpPr>
            <a:spLocks noChangeArrowheads="1"/>
          </p:cNvSpPr>
          <p:nvPr userDrawn="1"/>
        </p:nvSpPr>
        <p:spPr bwMode="auto">
          <a:xfrm>
            <a:off x="838200" y="152400"/>
            <a:ext cx="1181100" cy="523875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BZ" altLang="de-DE" sz="2800">
                <a:solidFill>
                  <a:schemeClr val="tx1"/>
                </a:solidFill>
              </a:rPr>
              <a:t>GDVT</a:t>
            </a:r>
          </a:p>
        </p:txBody>
      </p:sp>
      <p:pic>
        <p:nvPicPr>
          <p:cNvPr id="3" name="Grafik 7" descr="gizlogo-standard-trans-rgb-72.gi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2700"/>
            <a:ext cx="976312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7057519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893667483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563230349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555405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4E834-FF59-4DF2-9D30-60869F9E1679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C2267-22C5-40E7-B7A6-7B9F83415482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26755391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B3FA6-2A9D-45C0-B586-0A0005FFF577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14E70-DF84-4C6C-880A-50AAA14061F5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13377439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F8B31-DB73-4B3D-80B6-5F0D2C525660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09885-CD38-4590-AE21-E3C4AEE55E4B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084925783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5FBEA-90B4-40F4-8E3C-0EBDA714C51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50786-FD19-4A88-95B2-218051339910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60112588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436A1-2AED-4431-B7D2-22C17E91FACB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8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58029-B9C1-45B7-980B-50226B04716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5010100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89F37-7895-4176-9808-867F9324C8C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4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60522-2846-47E8-9B24-2EF0E22F559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17437165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00BA5-E8C6-44EA-9E94-6CC74ECEEEDF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3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2E3BE-CEDA-437C-87ED-5B7C893B4CA3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09564500"/>
      </p:ext>
    </p:extLst>
  </p:cSld>
  <p:clrMapOvr>
    <a:masterClrMapping/>
  </p:clrMapOvr>
  <p:transition spd="slow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44E02-073C-4799-8E0F-DE988FFD2E3E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EAB20-65A0-4770-A2F7-A4503CE553B5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06377590"/>
      </p:ext>
    </p:extLst>
  </p:cSld>
  <p:clrMapOvr>
    <a:masterClrMapping/>
  </p:clrMapOvr>
  <p:transition spd="slow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521E4-79A9-4851-9731-E150F35CC9C8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6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F3BC-C313-4E0C-A0AB-5602A55534AF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45359991"/>
      </p:ext>
    </p:extLst>
  </p:cSld>
  <p:clrMapOvr>
    <a:masterClrMapping/>
  </p:clrMapOvr>
  <p:transition spd="slow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59252-E46C-4DD8-B501-763771F39BD7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87A5C-4930-4309-93E2-F8C08DB2E13C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31782463"/>
      </p:ext>
    </p:extLst>
  </p:cSld>
  <p:clrMapOvr>
    <a:masterClrMapping/>
  </p:clrMapOvr>
  <p:transition spd="slow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41292-90B1-46CD-86E6-146745AC58B0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66776-27DA-420E-AA07-E90235A4857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48681203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75779" name="Text Box 3">
            <a:extLst/>
          </p:cNvPr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fld id="{045782FA-BEBC-4AA9-82F7-910D67FEF21D}" type="datetime1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17.07.2018</a:t>
            </a:fld>
            <a:r>
              <a:rPr lang="de-DE" altLang="de-DE" sz="1200" b="0">
                <a:solidFill>
                  <a:schemeClr val="bg1"/>
                </a:solidFill>
                <a:cs typeface="Arial" pitchFamily="34" charset="0"/>
              </a:rPr>
              <a:t>     Seite </a:t>
            </a:r>
            <a:fld id="{0DBCF22A-B058-4B15-947A-DA2E8D194C5B}" type="slidenum">
              <a:rPr lang="de-DE" altLang="de-DE" sz="1200" b="0" smtClean="0">
                <a:solidFill>
                  <a:schemeClr val="bg1"/>
                </a:solidFill>
                <a:cs typeface="Arial" pitchFamily="34" charset="0"/>
              </a:rPr>
              <a:pPr>
                <a:defRPr/>
              </a:pPr>
              <a:t>‹#›</a:t>
            </a:fld>
            <a:endParaRPr lang="de-DE" altLang="de-DE" sz="1200" b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028" name="Rectangle 4">
            <a:extLst/>
          </p:cNvPr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endParaRPr lang="en-US" altLang="de-DE" sz="24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endParaRPr lang="en-US" altLang="de-DE"/>
          </a:p>
        </p:txBody>
      </p:sp>
      <p:sp>
        <p:nvSpPr>
          <p:cNvPr id="1032" name="Rectangle 11">
            <a:extLst/>
          </p:cNvPr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>
              <a:defRPr/>
            </a:pPr>
            <a:endParaRPr lang="en-US" altLang="de-DE" sz="2400" b="0">
              <a:solidFill>
                <a:schemeClr val="tx1"/>
              </a:solidFill>
              <a:latin typeface="Times" charset="0"/>
            </a:endParaRPr>
          </a:p>
        </p:txBody>
      </p:sp>
      <p:sp>
        <p:nvSpPr>
          <p:cNvPr id="1033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34" name="Picture 2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27">
            <a:extLst/>
          </p:cNvPr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/>
        </p:spPr>
        <p:txBody>
          <a:bodyPr wrap="none" anchor="ctr"/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US" altLang="de-DE" sz="1200" b="0">
                <a:solidFill>
                  <a:schemeClr val="accent1"/>
                </a:solidFill>
              </a:rPr>
              <a:t>Programm Reform of TVET in Viet Nam</a:t>
            </a:r>
          </a:p>
        </p:txBody>
      </p:sp>
      <p:pic>
        <p:nvPicPr>
          <p:cNvPr id="1036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0" t="10625"/>
          <a:stretch>
            <a:fillRect/>
          </a:stretch>
        </p:blipFill>
        <p:spPr bwMode="auto">
          <a:xfrm>
            <a:off x="0" y="12700"/>
            <a:ext cx="3382963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14" r:id="rId1"/>
    <p:sldLayoutId id="2147485915" r:id="rId2"/>
    <p:sldLayoutId id="2147485896" r:id="rId3"/>
    <p:sldLayoutId id="2147485897" r:id="rId4"/>
    <p:sldLayoutId id="2147485898" r:id="rId5"/>
    <p:sldLayoutId id="2147485899" r:id="rId6"/>
    <p:sldLayoutId id="2147485916" r:id="rId7"/>
    <p:sldLayoutId id="2147485900" r:id="rId8"/>
    <p:sldLayoutId id="2147485901" r:id="rId9"/>
    <p:sldLayoutId id="2147485902" r:id="rId10"/>
  </p:sldLayoutIdLst>
  <p:transition spd="slow">
    <p:wheel spokes="1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  <a:ea typeface="ＭＳ Ｐゴシック" charset="0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rgbClr val="999999"/>
          </a:solidFill>
          <a:latin typeface="Arial" pitchFamily="34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71500" indent="-1905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  <a:ea typeface="ＭＳ Ｐゴシック" charset="0"/>
        </a:defRPr>
      </a:lvl2pPr>
      <a:lvl3pPr marL="952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0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3pPr>
      <a:lvl4pPr marL="1333500" indent="-190500" algn="l" rtl="0" eaLnBrk="0" fontAlgn="base" hangingPunct="0">
        <a:spcBef>
          <a:spcPct val="20000"/>
        </a:spcBef>
        <a:spcAft>
          <a:spcPct val="0"/>
        </a:spcAft>
        <a:buSzPct val="130000"/>
        <a:buFont typeface="Times CE" charset="0"/>
        <a:buChar char="»"/>
        <a:defRPr sz="1400">
          <a:solidFill>
            <a:schemeClr val="tx1"/>
          </a:solidFill>
          <a:latin typeface="+mn-lt"/>
          <a:ea typeface="ＭＳ Ｐゴシック" charset="0"/>
        </a:defRPr>
      </a:lvl4pPr>
      <a:lvl5pPr marL="2235200" indent="-30480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ＭＳ Ｐゴシック" charset="0"/>
        </a:defRPr>
      </a:lvl5pPr>
      <a:lvl6pPr marL="26924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6pPr>
      <a:lvl7pPr marL="31496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7pPr>
      <a:lvl8pPr marL="36068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8pPr>
      <a:lvl9pPr marL="4064000" indent="-304800" algn="l" rtl="0" fontAlgn="base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>
            <a:extLst/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fld id="{4168D6B5-50C5-45F0-9C72-81A5F146A02E}" type="datetimeFigureOut">
              <a:rPr lang="de-DE" altLang="de-DE"/>
              <a:pPr>
                <a:defRPr/>
              </a:pPr>
              <a:t>17.07.2018</a:t>
            </a:fld>
            <a:endParaRPr lang="de-DE" altLang="de-DE"/>
          </a:p>
        </p:txBody>
      </p:sp>
      <p:sp>
        <p:nvSpPr>
          <p:cNvPr id="5" name="Fußzeilenplatzhalter 4">
            <a:extLst/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Foliennummernplatzhalter 5">
            <a:extLst/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7EE37E39-B2F8-4B70-9B58-8EB43D220154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03" r:id="rId1"/>
    <p:sldLayoutId id="2147485904" r:id="rId2"/>
    <p:sldLayoutId id="2147485905" r:id="rId3"/>
    <p:sldLayoutId id="2147485906" r:id="rId4"/>
    <p:sldLayoutId id="2147485907" r:id="rId5"/>
    <p:sldLayoutId id="2147485908" r:id="rId6"/>
    <p:sldLayoutId id="2147485909" r:id="rId7"/>
    <p:sldLayoutId id="2147485910" r:id="rId8"/>
    <p:sldLayoutId id="2147485911" r:id="rId9"/>
    <p:sldLayoutId id="2147485912" r:id="rId10"/>
    <p:sldLayoutId id="2147485913" r:id="rId11"/>
  </p:sldLayoutIdLst>
  <p:transition spd="slow">
    <p:wheel spokes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304800" y="1385888"/>
            <a:ext cx="8229600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en-GB" altLang="de-DE" sz="2400" smtClean="0">
                <a:solidFill>
                  <a:srgbClr val="FF0000"/>
                </a:solidFill>
              </a:rPr>
              <a:t>PHẦN 1: ÔN TẬP CÁC KỸ NĂNG CƠ BẢN</a:t>
            </a:r>
          </a:p>
          <a:p>
            <a:pPr algn="ctr"/>
            <a:endParaRPr lang="en-GB" altLang="de-DE" sz="2400">
              <a:solidFill>
                <a:srgbClr val="FF0000"/>
              </a:solidFill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smtClean="0">
                <a:solidFill>
                  <a:schemeClr val="tx1"/>
                </a:solidFill>
              </a:rPr>
              <a:t>Tạo bộ lựa chọn mới.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smtClean="0">
                <a:solidFill>
                  <a:schemeClr val="tx1"/>
                </a:solidFill>
              </a:rPr>
              <a:t>Sử dụng kết hợp các hàm điều kiện (IF, AND, OR).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smtClean="0">
                <a:solidFill>
                  <a:schemeClr val="tx1"/>
                </a:solidFill>
              </a:rPr>
              <a:t>Lập bảng pivot thể hiện kết quả khảo sát.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smtClean="0">
                <a:solidFill>
                  <a:schemeClr val="tx1"/>
                </a:solidFill>
              </a:rPr>
              <a:t>Làm sạch dữ liệu thông qua Vlookup.</a:t>
            </a:r>
          </a:p>
          <a:p>
            <a:pPr>
              <a:lnSpc>
                <a:spcPct val="150000"/>
              </a:lnSpc>
            </a:pPr>
            <a:endParaRPr lang="en-US" sz="2400" smtClean="0">
              <a:solidFill>
                <a:schemeClr val="tx1"/>
              </a:solidFill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US" sz="2400">
              <a:solidFill>
                <a:schemeClr val="tx1"/>
              </a:solidFill>
            </a:endParaRP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r>
              <a:rPr lang="en-GB" altLang="de-DE" sz="1800" smtClean="0">
                <a:solidFill>
                  <a:srgbClr val="00B050"/>
                </a:solidFill>
              </a:rPr>
              <a:t>Người trình bày: Đặng Văn Bình</a:t>
            </a:r>
            <a:endParaRPr lang="en-GB" altLang="de-DE" sz="160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50031" y="838200"/>
            <a:ext cx="8893969" cy="53340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sz="2400" b="1" smtClean="0"/>
              <a:t>Tạo bộ lực chọn mới</a:t>
            </a:r>
          </a:p>
          <a:p>
            <a:pPr>
              <a:buFont typeface="Wingdings" pitchFamily="2" charset="2"/>
              <a:buChar char="v"/>
            </a:pPr>
            <a:r>
              <a:rPr lang="en-US" sz="3000"/>
              <a:t> </a:t>
            </a:r>
            <a:r>
              <a:rPr lang="en-US" sz="2400" smtClean="0"/>
              <a:t>Bài </a:t>
            </a:r>
            <a:r>
              <a:rPr lang="en-US" sz="2400"/>
              <a:t>tập 1: </a:t>
            </a:r>
            <a:endParaRPr lang="en-US" sz="2400" smtClean="0"/>
          </a:p>
          <a:p>
            <a:pPr marL="0" indent="0">
              <a:buNone/>
            </a:pPr>
            <a:r>
              <a:rPr lang="en-US" sz="2400" smtClean="0"/>
              <a:t>- Bổ </a:t>
            </a:r>
            <a:r>
              <a:rPr lang="en-US" sz="2400"/>
              <a:t>sung thông tin của học viên  về Đối tượng: gồm </a:t>
            </a:r>
            <a:r>
              <a:rPr lang="en-US" sz="2400" smtClean="0"/>
              <a:t> 4 </a:t>
            </a:r>
            <a:r>
              <a:rPr lang="en-US" sz="2400"/>
              <a:t>lựa chọn sau: </a:t>
            </a:r>
          </a:p>
          <a:p>
            <a:pPr marL="0" indent="0">
              <a:buNone/>
            </a:pPr>
            <a:r>
              <a:rPr lang="en-US" sz="2400"/>
              <a:t> </a:t>
            </a:r>
            <a:r>
              <a:rPr lang="en-US" sz="2400" smtClean="0"/>
              <a:t>                          </a:t>
            </a:r>
            <a:r>
              <a:rPr lang="en-US" sz="2400" smtClean="0">
                <a:solidFill>
                  <a:srgbClr val="0000FF"/>
                </a:solidFill>
              </a:rPr>
              <a:t>1</a:t>
            </a:r>
            <a:r>
              <a:rPr lang="en-US" sz="2400">
                <a:solidFill>
                  <a:srgbClr val="0000FF"/>
                </a:solidFill>
              </a:rPr>
              <a:t>. Dân tộc thiểu số</a:t>
            </a:r>
          </a:p>
          <a:p>
            <a:pPr marL="0" indent="0">
              <a:buNone/>
            </a:pPr>
            <a:r>
              <a:rPr lang="en-US" sz="2400" smtClean="0">
                <a:solidFill>
                  <a:srgbClr val="0000FF"/>
                </a:solidFill>
              </a:rPr>
              <a:t>                           2</a:t>
            </a:r>
            <a:r>
              <a:rPr lang="en-US" sz="2400">
                <a:solidFill>
                  <a:srgbClr val="0000FF"/>
                </a:solidFill>
              </a:rPr>
              <a:t>. Hộ nghèo</a:t>
            </a:r>
          </a:p>
          <a:p>
            <a:pPr marL="0" indent="0">
              <a:buNone/>
            </a:pPr>
            <a:r>
              <a:rPr lang="en-US" sz="2400" smtClean="0">
                <a:solidFill>
                  <a:srgbClr val="0000FF"/>
                </a:solidFill>
              </a:rPr>
              <a:t>                           3. Đối </a:t>
            </a:r>
            <a:r>
              <a:rPr lang="en-US" sz="2400">
                <a:solidFill>
                  <a:srgbClr val="0000FF"/>
                </a:solidFill>
              </a:rPr>
              <a:t>tượng chính sách</a:t>
            </a:r>
          </a:p>
          <a:p>
            <a:pPr marL="0" indent="0">
              <a:buNone/>
            </a:pPr>
            <a:r>
              <a:rPr lang="en-US" sz="2400" smtClean="0">
                <a:solidFill>
                  <a:srgbClr val="0000FF"/>
                </a:solidFill>
              </a:rPr>
              <a:t>                           4</a:t>
            </a:r>
            <a:r>
              <a:rPr lang="en-US" sz="2400">
                <a:solidFill>
                  <a:srgbClr val="0000FF"/>
                </a:solidFill>
              </a:rPr>
              <a:t>. Khác</a:t>
            </a:r>
          </a:p>
          <a:p>
            <a:pPr marL="0" indent="0">
              <a:buNone/>
            </a:pPr>
            <a:r>
              <a:rPr lang="en-US" sz="2400" smtClean="0"/>
              <a:t>- Yêu </a:t>
            </a:r>
            <a:r>
              <a:rPr lang="en-US" sz="2400"/>
              <a:t>cầu: Cần tạo ra được bộ lựa chọn như sau:</a:t>
            </a:r>
          </a:p>
          <a:p>
            <a:pPr marL="0" indent="0">
              <a:buNone/>
            </a:pPr>
            <a:endParaRPr lang="en-US" sz="3000"/>
          </a:p>
        </p:txBody>
      </p:sp>
    </p:spTree>
    <p:extLst>
      <p:ext uri="{BB962C8B-B14F-4D97-AF65-F5344CB8AC3E}">
        <p14:creationId xmlns:p14="http://schemas.microsoft.com/office/powerpoint/2010/main" val="1859466553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50031" y="838200"/>
            <a:ext cx="8893969" cy="5715000"/>
          </a:xfrm>
        </p:spPr>
        <p:txBody>
          <a:bodyPr/>
          <a:lstStyle/>
          <a:p>
            <a:pPr marL="0" indent="0">
              <a:buNone/>
            </a:pPr>
            <a:r>
              <a:rPr lang="en-US" sz="2400"/>
              <a:t> </a:t>
            </a:r>
            <a:r>
              <a:rPr lang="en-US" sz="2400" smtClean="0"/>
              <a:t>  </a:t>
            </a:r>
          </a:p>
          <a:p>
            <a:pPr marL="0" indent="0">
              <a:buNone/>
            </a:pPr>
            <a:endParaRPr lang="en-US" sz="2400"/>
          </a:p>
          <a:p>
            <a:pPr marL="0" indent="0">
              <a:buNone/>
            </a:pPr>
            <a:endParaRPr lang="en-US" sz="2400" smtClean="0"/>
          </a:p>
          <a:p>
            <a:pPr marL="0" indent="0">
              <a:buNone/>
            </a:pPr>
            <a:endParaRPr lang="en-US" sz="2400"/>
          </a:p>
          <a:p>
            <a:pPr marL="0" indent="0">
              <a:buNone/>
            </a:pPr>
            <a:endParaRPr lang="en-US" sz="2400" smtClean="0"/>
          </a:p>
          <a:p>
            <a:pPr marL="0" indent="0">
              <a:buNone/>
            </a:pPr>
            <a:endParaRPr lang="en-US" sz="2400"/>
          </a:p>
          <a:p>
            <a:pPr marL="0" indent="0">
              <a:buNone/>
            </a:pPr>
            <a:endParaRPr lang="en-US" sz="2400" smtClean="0"/>
          </a:p>
          <a:p>
            <a:pPr marL="0" indent="0">
              <a:buNone/>
            </a:pPr>
            <a:endParaRPr lang="en-US" sz="2400" smtClean="0"/>
          </a:p>
          <a:p>
            <a:pPr marL="0" indent="0">
              <a:buNone/>
            </a:pPr>
            <a:endParaRPr lang="en-US" sz="2000" smtClean="0"/>
          </a:p>
          <a:p>
            <a:pPr marL="0" indent="0">
              <a:buNone/>
            </a:pPr>
            <a:r>
              <a:rPr lang="en-US" sz="2000"/>
              <a:t> </a:t>
            </a:r>
            <a:r>
              <a:rPr lang="en-US" sz="2000" smtClean="0"/>
              <a:t>   </a:t>
            </a:r>
            <a:r>
              <a:rPr lang="en-US" sz="2000" b="1" smtClean="0">
                <a:solidFill>
                  <a:srgbClr val="0000FF"/>
                </a:solidFill>
              </a:rPr>
              <a:t>Hướng </a:t>
            </a:r>
            <a:r>
              <a:rPr lang="en-US" sz="2000" b="1">
                <a:solidFill>
                  <a:srgbClr val="0000FF"/>
                </a:solidFill>
              </a:rPr>
              <a:t>dẫn:</a:t>
            </a:r>
            <a:endParaRPr lang="en-US" sz="2000" b="1" smtClean="0">
              <a:solidFill>
                <a:srgbClr val="0000FF"/>
              </a:solidFill>
            </a:endParaRPr>
          </a:p>
          <a:p>
            <a:pPr>
              <a:buFont typeface="Calibri" pitchFamily="34" charset="0"/>
              <a:buChar char="‒"/>
            </a:pPr>
            <a:r>
              <a:rPr lang="en-US" sz="2000" smtClean="0"/>
              <a:t> Bước </a:t>
            </a:r>
            <a:r>
              <a:rPr lang="en-US" sz="2000"/>
              <a:t>1: Tạo bộ lựa chọn trong sheet Option</a:t>
            </a:r>
          </a:p>
          <a:p>
            <a:pPr>
              <a:buFont typeface="Calibri" pitchFamily="34" charset="0"/>
              <a:buChar char="‒"/>
            </a:pPr>
            <a:r>
              <a:rPr lang="en-US" sz="2000" smtClean="0"/>
              <a:t> Bước </a:t>
            </a:r>
            <a:r>
              <a:rPr lang="en-US" sz="2000"/>
              <a:t>2: Vào Formulas </a:t>
            </a:r>
            <a:r>
              <a:rPr lang="en-US" sz="2000">
                <a:sym typeface="Wingdings"/>
              </a:rPr>
              <a:t></a:t>
            </a:r>
            <a:r>
              <a:rPr lang="en-US" sz="2000"/>
              <a:t> Chọn Create from Selection</a:t>
            </a:r>
          </a:p>
          <a:p>
            <a:pPr>
              <a:buFont typeface="Calibri" pitchFamily="34" charset="0"/>
              <a:buChar char="‒"/>
            </a:pPr>
            <a:r>
              <a:rPr lang="en-US" sz="2000" smtClean="0"/>
              <a:t> Bước </a:t>
            </a:r>
            <a:r>
              <a:rPr lang="en-US" sz="2000"/>
              <a:t>3: Bôi đen vùng có bộ lựa chọn</a:t>
            </a:r>
          </a:p>
          <a:p>
            <a:pPr>
              <a:buFont typeface="Calibri" pitchFamily="34" charset="0"/>
              <a:buChar char="‒"/>
            </a:pPr>
            <a:r>
              <a:rPr lang="en-US" sz="2000" smtClean="0"/>
              <a:t> Bước </a:t>
            </a:r>
            <a:r>
              <a:rPr lang="en-US" sz="2000"/>
              <a:t>4: Data Validation</a:t>
            </a:r>
            <a:r>
              <a:rPr lang="en-US" sz="2000">
                <a:sym typeface="Wingdings"/>
              </a:rPr>
              <a:t></a:t>
            </a:r>
            <a:r>
              <a:rPr lang="en-US" sz="2000"/>
              <a:t> Đổi Any value sang List và Chọn </a:t>
            </a:r>
          </a:p>
          <a:p>
            <a:pPr marL="0" indent="0">
              <a:buNone/>
            </a:pPr>
            <a:endParaRPr lang="en-US" sz="3000"/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5188" y="914400"/>
            <a:ext cx="7014411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836201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50031" y="838200"/>
            <a:ext cx="8893969" cy="571500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smtClean="0"/>
              <a:t>2. Sử </a:t>
            </a:r>
            <a:r>
              <a:rPr lang="en-US" sz="2400" b="1"/>
              <a:t>dụng kết hợp các hàm điều kiện (IF, AND, OR).</a:t>
            </a:r>
          </a:p>
          <a:p>
            <a:pPr>
              <a:buFont typeface="Wingdings" pitchFamily="2" charset="2"/>
              <a:buChar char="v"/>
            </a:pPr>
            <a:r>
              <a:rPr lang="en-US" sz="2400" smtClean="0"/>
              <a:t> Bài </a:t>
            </a:r>
            <a:r>
              <a:rPr lang="en-US" sz="2400"/>
              <a:t>tập 2: </a:t>
            </a:r>
          </a:p>
          <a:p>
            <a:pPr lvl="0">
              <a:buFont typeface="Calibri" pitchFamily="34" charset="0"/>
              <a:buChar char="‒"/>
            </a:pPr>
            <a:r>
              <a:rPr lang="en-US" sz="2400" smtClean="0"/>
              <a:t> Tìm </a:t>
            </a:r>
            <a:r>
              <a:rPr lang="en-US" sz="2400"/>
              <a:t>ra các học viên nữ có Xếp </a:t>
            </a:r>
            <a:r>
              <a:rPr lang="en-US" sz="2400" smtClean="0"/>
              <a:t>loại </a:t>
            </a:r>
            <a:r>
              <a:rPr lang="en-US" sz="2400"/>
              <a:t>tốt nghiệp là bằng khá </a:t>
            </a:r>
          </a:p>
          <a:p>
            <a:pPr lvl="0">
              <a:buFont typeface="Calibri" pitchFamily="34" charset="0"/>
              <a:buChar char="‒"/>
            </a:pPr>
            <a:r>
              <a:rPr lang="en-US" sz="2400" smtClean="0"/>
              <a:t> Yêu </a:t>
            </a:r>
            <a:r>
              <a:rPr lang="en-US" sz="2400"/>
              <a:t>cầu: Cần ra được kết quả như sau: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8800" y="2944525"/>
            <a:ext cx="5943600" cy="3341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836201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50031" y="838200"/>
            <a:ext cx="8893969" cy="571500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smtClean="0"/>
              <a:t>3. </a:t>
            </a:r>
            <a:r>
              <a:rPr lang="en-US" sz="2400" b="1"/>
              <a:t>Lập bảng pivot thể hiện kết quả khảo sát.</a:t>
            </a:r>
          </a:p>
          <a:p>
            <a:pPr>
              <a:buFont typeface="Wingdings" pitchFamily="2" charset="2"/>
              <a:buChar char="v"/>
            </a:pPr>
            <a:r>
              <a:rPr lang="en-US" sz="2400"/>
              <a:t> </a:t>
            </a:r>
            <a:r>
              <a:rPr lang="en-US" sz="2400" smtClean="0"/>
              <a:t>Bài </a:t>
            </a:r>
            <a:r>
              <a:rPr lang="en-US" sz="2400"/>
              <a:t>tập 3: Yêu cầu: Chạy được các bảng đơn và bảng chéo phản ánh kết quả kháo sát như sau: 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2438400"/>
            <a:ext cx="62484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3909287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250031" y="838200"/>
            <a:ext cx="8893969" cy="571500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smtClean="0"/>
              <a:t>3. </a:t>
            </a:r>
            <a:r>
              <a:rPr lang="en-US" sz="2400" b="1"/>
              <a:t>Lập bảng pivot thể hiện kết quả khảo sát.</a:t>
            </a:r>
          </a:p>
          <a:p>
            <a:pPr>
              <a:buFont typeface="Wingdings" pitchFamily="2" charset="2"/>
              <a:buChar char="v"/>
            </a:pPr>
            <a:r>
              <a:rPr lang="en-US" sz="2400"/>
              <a:t> </a:t>
            </a:r>
            <a:r>
              <a:rPr lang="en-US" sz="2400" smtClean="0"/>
              <a:t>Bài </a:t>
            </a:r>
            <a:r>
              <a:rPr lang="en-US" sz="2400"/>
              <a:t>tập 3: Yêu cầu: Chạy được các bảng đơn và bảng chéo phản ánh kết quả kháo sát như sau: 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9398" y="2590800"/>
            <a:ext cx="6554002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73482803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1066800"/>
            <a:ext cx="82296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vi-VN" sz="2400" dirty="0" smtClean="0">
                <a:solidFill>
                  <a:schemeClr val="tx1"/>
                </a:solidFill>
              </a:rPr>
              <a:t>4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Làm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sạch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dữ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liệu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thông</a:t>
            </a:r>
            <a:r>
              <a:rPr lang="en-US" sz="2400" dirty="0" smtClean="0">
                <a:solidFill>
                  <a:schemeClr val="tx1"/>
                </a:solidFill>
              </a:rPr>
              <a:t> qua </a:t>
            </a:r>
            <a:r>
              <a:rPr lang="en-US" sz="2400" dirty="0" err="1" smtClean="0">
                <a:solidFill>
                  <a:schemeClr val="tx1"/>
                </a:solidFill>
              </a:rPr>
              <a:t>V_lookup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b="0" dirty="0" err="1">
                <a:solidFill>
                  <a:schemeClr val="tx1"/>
                </a:solidFill>
              </a:rPr>
              <a:t>Bài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tập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vi-VN" sz="2400" b="0" dirty="0" smtClean="0">
                <a:solidFill>
                  <a:schemeClr val="tx1"/>
                </a:solidFill>
              </a:rPr>
              <a:t>4</a:t>
            </a:r>
            <a:r>
              <a:rPr lang="en-US" sz="2400" b="0" dirty="0" smtClean="0">
                <a:solidFill>
                  <a:schemeClr val="tx1"/>
                </a:solidFill>
              </a:rPr>
              <a:t>: </a:t>
            </a:r>
            <a:r>
              <a:rPr lang="en-US" sz="2400" b="0" dirty="0" err="1" smtClean="0">
                <a:solidFill>
                  <a:schemeClr val="tx1"/>
                </a:solidFill>
              </a:rPr>
              <a:t>Yêu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cầu</a:t>
            </a:r>
            <a:r>
              <a:rPr lang="en-US" sz="2400" b="0" dirty="0">
                <a:solidFill>
                  <a:schemeClr val="tx1"/>
                </a:solidFill>
              </a:rPr>
              <a:t>: </a:t>
            </a:r>
            <a:r>
              <a:rPr lang="en-US" sz="2400" b="0" dirty="0" err="1">
                <a:solidFill>
                  <a:schemeClr val="tx1"/>
                </a:solidFill>
              </a:rPr>
              <a:t>Chuẩn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hóa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nghề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đào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tạo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của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các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học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viên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và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phân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tích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theo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Tình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trạng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việc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làm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</a:p>
          <a:p>
            <a:r>
              <a:rPr lang="en-US" sz="2400" b="0" dirty="0" smtClean="0">
                <a:solidFill>
                  <a:schemeClr val="tx1"/>
                </a:solidFill>
              </a:rPr>
              <a:t> -  </a:t>
            </a:r>
            <a:r>
              <a:rPr lang="en-US" sz="2400" b="0" i="1" dirty="0" err="1" smtClean="0">
                <a:solidFill>
                  <a:srgbClr val="00B050"/>
                </a:solidFill>
              </a:rPr>
              <a:t>Hướng</a:t>
            </a:r>
            <a:r>
              <a:rPr lang="en-US" sz="2400" b="0" i="1" dirty="0" smtClean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dẫn</a:t>
            </a:r>
            <a:r>
              <a:rPr lang="en-US" sz="2400" b="0" i="1" dirty="0">
                <a:solidFill>
                  <a:srgbClr val="00B050"/>
                </a:solidFill>
              </a:rPr>
              <a:t>: </a:t>
            </a:r>
            <a:r>
              <a:rPr lang="en-US" sz="2400" b="0" i="1" dirty="0" err="1">
                <a:solidFill>
                  <a:srgbClr val="00B050"/>
                </a:solidFill>
              </a:rPr>
              <a:t>Bước</a:t>
            </a:r>
            <a:r>
              <a:rPr lang="en-US" sz="2400" b="0" i="1" dirty="0">
                <a:solidFill>
                  <a:srgbClr val="00B050"/>
                </a:solidFill>
              </a:rPr>
              <a:t> 1:  </a:t>
            </a:r>
            <a:r>
              <a:rPr lang="en-US" sz="2400" b="0" i="1" dirty="0" err="1">
                <a:solidFill>
                  <a:srgbClr val="00B050"/>
                </a:solidFill>
              </a:rPr>
              <a:t>Chạy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bảng</a:t>
            </a:r>
            <a:r>
              <a:rPr lang="en-US" sz="2400" b="0" i="1" dirty="0">
                <a:solidFill>
                  <a:srgbClr val="00B050"/>
                </a:solidFill>
              </a:rPr>
              <a:t> Pivot </a:t>
            </a:r>
            <a:r>
              <a:rPr lang="en-US" sz="2400" b="0" i="1" dirty="0" err="1">
                <a:solidFill>
                  <a:srgbClr val="00B050"/>
                </a:solidFill>
              </a:rPr>
              <a:t>sau</a:t>
            </a:r>
            <a:r>
              <a:rPr lang="en-US" sz="2400" b="0" i="1" dirty="0">
                <a:solidFill>
                  <a:srgbClr val="00B05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endParaRPr lang="en-GB" altLang="de-DE" sz="1600" dirty="0">
              <a:solidFill>
                <a:srgbClr val="00B05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4638" y="2819400"/>
            <a:ext cx="5943600" cy="3341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53068768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914400"/>
            <a:ext cx="82296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vi-VN" sz="2400" dirty="0" smtClean="0">
                <a:solidFill>
                  <a:schemeClr val="tx1"/>
                </a:solidFill>
              </a:rPr>
              <a:t>4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Làm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sạch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dữ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liệu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thông</a:t>
            </a:r>
            <a:r>
              <a:rPr lang="en-US" sz="2400" dirty="0" smtClean="0">
                <a:solidFill>
                  <a:schemeClr val="tx1"/>
                </a:solidFill>
              </a:rPr>
              <a:t> qua </a:t>
            </a:r>
            <a:r>
              <a:rPr lang="en-US" sz="2400" dirty="0" err="1" smtClean="0">
                <a:solidFill>
                  <a:schemeClr val="tx1"/>
                </a:solidFill>
              </a:rPr>
              <a:t>V_lookup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b="0" dirty="0" err="1">
                <a:solidFill>
                  <a:schemeClr val="tx1"/>
                </a:solidFill>
              </a:rPr>
              <a:t>Bài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tập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vi-VN" sz="2400" b="0" dirty="0" smtClean="0">
                <a:solidFill>
                  <a:schemeClr val="tx1"/>
                </a:solidFill>
              </a:rPr>
              <a:t>4</a:t>
            </a:r>
            <a:r>
              <a:rPr lang="en-US" sz="2400" b="0" dirty="0" smtClean="0">
                <a:solidFill>
                  <a:schemeClr val="tx1"/>
                </a:solidFill>
              </a:rPr>
              <a:t>: </a:t>
            </a:r>
            <a:r>
              <a:rPr lang="en-US" sz="2400" b="0" dirty="0" err="1" smtClean="0">
                <a:solidFill>
                  <a:schemeClr val="tx1"/>
                </a:solidFill>
              </a:rPr>
              <a:t>Yêu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cầu</a:t>
            </a:r>
            <a:r>
              <a:rPr lang="en-US" sz="2400" b="0" dirty="0">
                <a:solidFill>
                  <a:schemeClr val="tx1"/>
                </a:solidFill>
              </a:rPr>
              <a:t>: </a:t>
            </a:r>
            <a:r>
              <a:rPr lang="en-US" sz="2400" b="0" dirty="0" err="1">
                <a:solidFill>
                  <a:schemeClr val="tx1"/>
                </a:solidFill>
              </a:rPr>
              <a:t>Chuẩn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hóa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nghề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đào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tạo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của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các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học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viên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và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phân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tích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theo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Tình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trạng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việc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làm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</a:p>
          <a:p>
            <a:r>
              <a:rPr lang="en-US" sz="2400" b="0" dirty="0" smtClean="0">
                <a:solidFill>
                  <a:schemeClr val="tx1"/>
                </a:solidFill>
              </a:rPr>
              <a:t> -  </a:t>
            </a:r>
            <a:r>
              <a:rPr lang="en-US" sz="2400" b="0" i="1" dirty="0" err="1" smtClean="0">
                <a:solidFill>
                  <a:srgbClr val="00B050"/>
                </a:solidFill>
              </a:rPr>
              <a:t>Bước</a:t>
            </a:r>
            <a:r>
              <a:rPr lang="en-US" sz="2400" b="0" i="1" dirty="0" smtClean="0">
                <a:solidFill>
                  <a:srgbClr val="00B050"/>
                </a:solidFill>
              </a:rPr>
              <a:t> </a:t>
            </a:r>
            <a:r>
              <a:rPr lang="en-US" sz="2400" b="0" i="1" dirty="0">
                <a:solidFill>
                  <a:srgbClr val="00B050"/>
                </a:solidFill>
              </a:rPr>
              <a:t>2</a:t>
            </a:r>
            <a:r>
              <a:rPr lang="en-US" sz="2400" b="0" i="1" dirty="0" smtClean="0">
                <a:solidFill>
                  <a:srgbClr val="00B050"/>
                </a:solidFill>
              </a:rPr>
              <a:t>:  </a:t>
            </a:r>
            <a:r>
              <a:rPr lang="en-US" sz="2400" b="0" i="1" dirty="0" err="1">
                <a:solidFill>
                  <a:srgbClr val="00B050"/>
                </a:solidFill>
              </a:rPr>
              <a:t>Chuẩn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hóa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nghề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đào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tạo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theo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bảng</a:t>
            </a:r>
            <a:r>
              <a:rPr lang="en-US" sz="2400" b="0" i="1" dirty="0">
                <a:solidFill>
                  <a:srgbClr val="00B050"/>
                </a:solidFill>
              </a:rPr>
              <a:t> </a:t>
            </a:r>
            <a:r>
              <a:rPr lang="en-US" sz="2400" b="0" i="1" dirty="0" err="1">
                <a:solidFill>
                  <a:srgbClr val="00B050"/>
                </a:solidFill>
              </a:rPr>
              <a:t>sau</a:t>
            </a:r>
            <a:r>
              <a:rPr lang="en-US" sz="2400" b="0" i="1" dirty="0">
                <a:solidFill>
                  <a:srgbClr val="00B050"/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endParaRPr lang="en-GB" altLang="de-DE" sz="1600" dirty="0">
              <a:solidFill>
                <a:srgbClr val="00B05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632730"/>
              </p:ext>
            </p:extLst>
          </p:nvPr>
        </p:nvGraphicFramePr>
        <p:xfrm>
          <a:off x="2209800" y="2895600"/>
          <a:ext cx="5486400" cy="34289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3200"/>
                <a:gridCol w="2743200"/>
              </a:tblGrid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Nghề đào tạo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Chuẩn hóa nghề đào tạo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Bảo vệ thực vật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Bảo vệ thực vật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Cắt gọt kim loại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Cắt gọt kim loại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Công nghệ ô tô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Công nghệ ô tô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F0"/>
                          </a:solidFill>
                          <a:effectLst/>
                        </a:rPr>
                        <a:t>Điện Công nghiệp</a:t>
                      </a:r>
                      <a:endParaRPr lang="en-US" sz="1100">
                        <a:solidFill>
                          <a:srgbClr val="00B0F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F0"/>
                          </a:solidFill>
                          <a:effectLst/>
                        </a:rPr>
                        <a:t>Điện Công nghiệp</a:t>
                      </a:r>
                      <a:endParaRPr lang="en-US" sz="1100">
                        <a:solidFill>
                          <a:srgbClr val="00B0F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F0"/>
                          </a:solidFill>
                          <a:effectLst/>
                        </a:rPr>
                        <a:t>Điện Công Nghiệp</a:t>
                      </a:r>
                      <a:endParaRPr lang="en-US" sz="1100">
                        <a:solidFill>
                          <a:srgbClr val="00B0F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F0"/>
                          </a:solidFill>
                          <a:effectLst/>
                        </a:rPr>
                        <a:t>Điện Công nghiệp</a:t>
                      </a:r>
                      <a:endParaRPr lang="en-US" sz="1100">
                        <a:solidFill>
                          <a:srgbClr val="00B0F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70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C000"/>
                          </a:solidFill>
                          <a:effectLst/>
                        </a:rPr>
                        <a:t>Kế toán doanh nghiệp</a:t>
                      </a:r>
                      <a:endParaRPr lang="en-US" sz="1100">
                        <a:solidFill>
                          <a:srgbClr val="FFC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C000"/>
                          </a:solidFill>
                          <a:effectLst/>
                        </a:rPr>
                        <a:t>Kế toán và quản trị doanh nghiệp</a:t>
                      </a:r>
                      <a:endParaRPr lang="en-US" sz="1100">
                        <a:solidFill>
                          <a:srgbClr val="FFC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50"/>
                          </a:solidFill>
                          <a:effectLst/>
                        </a:rPr>
                        <a:t>KTSCLRMT</a:t>
                      </a:r>
                      <a:endParaRPr lang="en-US" sz="1100">
                        <a:solidFill>
                          <a:srgbClr val="00B05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B050"/>
                          </a:solidFill>
                          <a:effectLst/>
                        </a:rPr>
                        <a:t>Kỹ thuật máy tính</a:t>
                      </a:r>
                      <a:endParaRPr lang="en-US" sz="1100">
                        <a:solidFill>
                          <a:srgbClr val="00B05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Kỹ thuật CBMA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Kỹ thuật CBMA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Nghiệp vụ nhà hàng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Quản trị nhà hàng -khách sạn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70C0"/>
                          </a:solidFill>
                          <a:effectLst/>
                        </a:rPr>
                        <a:t>QT Mạng máy tính</a:t>
                      </a:r>
                      <a:endParaRPr lang="en-US" sz="1100">
                        <a:solidFill>
                          <a:srgbClr val="0070C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70C0"/>
                          </a:solidFill>
                          <a:effectLst/>
                        </a:rPr>
                        <a:t>Kỹ thuật máy tính</a:t>
                      </a:r>
                      <a:endParaRPr lang="en-US" sz="1100">
                        <a:solidFill>
                          <a:srgbClr val="0070C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70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C000"/>
                          </a:solidFill>
                          <a:effectLst/>
                        </a:rPr>
                        <a:t>Quản trị doanh nghiệp</a:t>
                      </a:r>
                      <a:endParaRPr lang="en-US" sz="1100">
                        <a:solidFill>
                          <a:srgbClr val="FFC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C000"/>
                          </a:solidFill>
                          <a:effectLst/>
                        </a:rPr>
                        <a:t>Kế toán và quản trị doanh nghiệp</a:t>
                      </a:r>
                      <a:endParaRPr lang="en-US" sz="1100">
                        <a:solidFill>
                          <a:srgbClr val="FFC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Quản trị khách sạn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Quản trị nhà hàng -khách sạn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Quản trị nhà hàng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FF0000"/>
                          </a:solidFill>
                          <a:effectLst/>
                        </a:rPr>
                        <a:t>Quản trị nhà hàng -khách sạn</a:t>
                      </a:r>
                      <a:endParaRPr lang="en-US" sz="1100">
                        <a:solidFill>
                          <a:srgbClr val="FF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6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Ứng dụng phần mềm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Kỹ thuật máy tính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0104026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914400"/>
            <a:ext cx="84582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150000"/>
              </a:lnSpc>
            </a:pPr>
            <a:r>
              <a:rPr lang="vi-VN" sz="2400" dirty="0" smtClean="0">
                <a:solidFill>
                  <a:schemeClr val="tx1"/>
                </a:solidFill>
              </a:rPr>
              <a:t>4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Làm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sạch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dữ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liệu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thông</a:t>
            </a:r>
            <a:r>
              <a:rPr lang="en-US" sz="2400" dirty="0" smtClean="0">
                <a:solidFill>
                  <a:schemeClr val="tx1"/>
                </a:solidFill>
              </a:rPr>
              <a:t> qua </a:t>
            </a:r>
            <a:r>
              <a:rPr lang="en-US" sz="2400" dirty="0" err="1" smtClean="0">
                <a:solidFill>
                  <a:schemeClr val="tx1"/>
                </a:solidFill>
              </a:rPr>
              <a:t>V_lookup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b="0" dirty="0" err="1">
                <a:solidFill>
                  <a:schemeClr val="tx1"/>
                </a:solidFill>
              </a:rPr>
              <a:t>Bài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tập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vi-VN" sz="2400" b="0" dirty="0" smtClean="0">
                <a:solidFill>
                  <a:schemeClr val="tx1"/>
                </a:solidFill>
              </a:rPr>
              <a:t>4</a:t>
            </a:r>
            <a:r>
              <a:rPr lang="en-US" sz="2400" b="0" dirty="0" smtClean="0">
                <a:solidFill>
                  <a:schemeClr val="tx1"/>
                </a:solidFill>
              </a:rPr>
              <a:t>: </a:t>
            </a:r>
            <a:r>
              <a:rPr lang="en-US" sz="2400" b="0" dirty="0" err="1" smtClean="0">
                <a:solidFill>
                  <a:schemeClr val="tx1"/>
                </a:solidFill>
              </a:rPr>
              <a:t>Yêu</a:t>
            </a:r>
            <a:r>
              <a:rPr lang="en-US" sz="2400" b="0" dirty="0" smtClean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cầu</a:t>
            </a:r>
            <a:r>
              <a:rPr lang="en-US" sz="2400" b="0" dirty="0">
                <a:solidFill>
                  <a:schemeClr val="tx1"/>
                </a:solidFill>
              </a:rPr>
              <a:t>: </a:t>
            </a:r>
            <a:r>
              <a:rPr lang="en-US" sz="2400" b="0" dirty="0" err="1">
                <a:solidFill>
                  <a:schemeClr val="tx1"/>
                </a:solidFill>
              </a:rPr>
              <a:t>Chuẩn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hóa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nghề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đào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tạo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của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các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học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viên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và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phân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tích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theo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Tình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trạng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việc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  <a:r>
              <a:rPr lang="en-US" sz="2400" b="0" dirty="0" err="1">
                <a:solidFill>
                  <a:schemeClr val="tx1"/>
                </a:solidFill>
              </a:rPr>
              <a:t>làm</a:t>
            </a:r>
            <a:r>
              <a:rPr lang="en-US" sz="2400" b="0" dirty="0">
                <a:solidFill>
                  <a:schemeClr val="tx1"/>
                </a:solidFill>
              </a:rPr>
              <a:t> </a:t>
            </a:r>
          </a:p>
          <a:p>
            <a:r>
              <a:rPr lang="en-US" sz="2400" b="0" dirty="0" smtClean="0">
                <a:solidFill>
                  <a:schemeClr val="tx1"/>
                </a:solidFill>
              </a:rPr>
              <a:t> -  </a:t>
            </a:r>
            <a:r>
              <a:rPr lang="en-US" sz="2000" b="0" i="1" dirty="0" err="1" smtClean="0">
                <a:solidFill>
                  <a:srgbClr val="00B050"/>
                </a:solidFill>
              </a:rPr>
              <a:t>Bước</a:t>
            </a:r>
            <a:r>
              <a:rPr lang="en-US" sz="2000" b="0" i="1" dirty="0" smtClean="0">
                <a:solidFill>
                  <a:srgbClr val="00B050"/>
                </a:solidFill>
              </a:rPr>
              <a:t> </a:t>
            </a:r>
            <a:r>
              <a:rPr lang="en-US" sz="2000" b="0" i="1" dirty="0">
                <a:solidFill>
                  <a:srgbClr val="00B050"/>
                </a:solidFill>
              </a:rPr>
              <a:t>3</a:t>
            </a:r>
            <a:r>
              <a:rPr lang="en-US" sz="2000" b="0" i="1" dirty="0" smtClean="0">
                <a:solidFill>
                  <a:srgbClr val="00B050"/>
                </a:solidFill>
              </a:rPr>
              <a:t>: </a:t>
            </a:r>
            <a:r>
              <a:rPr lang="en-US" sz="2000" b="0" i="1" dirty="0" err="1" smtClean="0">
                <a:solidFill>
                  <a:srgbClr val="00B050"/>
                </a:solidFill>
              </a:rPr>
              <a:t>Sử</a:t>
            </a:r>
            <a:r>
              <a:rPr lang="en-US" sz="2000" b="0" i="1" dirty="0" smtClean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dụng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Vlook</a:t>
            </a:r>
            <a:r>
              <a:rPr lang="en-US" sz="2000" b="0" i="1" dirty="0">
                <a:solidFill>
                  <a:srgbClr val="00B050"/>
                </a:solidFill>
              </a:rPr>
              <a:t>-up </a:t>
            </a:r>
            <a:r>
              <a:rPr lang="en-US" sz="2000" b="0" i="1" dirty="0" err="1">
                <a:solidFill>
                  <a:srgbClr val="00B050"/>
                </a:solidFill>
              </a:rPr>
              <a:t>để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chuẩn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hóa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nghề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đào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tạo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như</a:t>
            </a:r>
            <a:r>
              <a:rPr lang="en-US" sz="2000" b="0" i="1" dirty="0">
                <a:solidFill>
                  <a:srgbClr val="00B050"/>
                </a:solidFill>
              </a:rPr>
              <a:t> </a:t>
            </a:r>
            <a:r>
              <a:rPr lang="en-US" sz="2000" b="0" i="1" dirty="0" err="1">
                <a:solidFill>
                  <a:srgbClr val="00B050"/>
                </a:solidFill>
              </a:rPr>
              <a:t>sau</a:t>
            </a:r>
            <a:r>
              <a:rPr lang="en-US" sz="2000" b="0" i="1" dirty="0">
                <a:solidFill>
                  <a:srgbClr val="00B050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en-GB" altLang="de-DE" sz="1600" b="0" dirty="0" smtClean="0">
                <a:solidFill>
                  <a:srgbClr val="FF0000"/>
                </a:solidFill>
              </a:rPr>
              <a:t>                                                                      </a:t>
            </a:r>
            <a:endParaRPr lang="en-GB" altLang="de-DE" sz="16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2895600"/>
            <a:ext cx="60579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3022437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feld 3"/>
          <p:cNvSpPr txBox="1">
            <a:spLocks noChangeArrowheads="1"/>
          </p:cNvSpPr>
          <p:nvPr/>
        </p:nvSpPr>
        <p:spPr bwMode="auto">
          <a:xfrm>
            <a:off x="457200" y="914400"/>
            <a:ext cx="8458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n-US" sz="2000" i="1" smtClean="0">
                <a:solidFill>
                  <a:srgbClr val="00B050"/>
                </a:solidFill>
              </a:rPr>
              <a:t>Chuẩn hóa nghề đào tạo và tình trạng việc làm theo bảng sau: </a:t>
            </a:r>
          </a:p>
          <a:p>
            <a:pPr algn="ctr"/>
            <a:r>
              <a:rPr lang="en-GB" altLang="de-DE" sz="1600" b="0" smtClean="0">
                <a:solidFill>
                  <a:srgbClr val="FF0000"/>
                </a:solidFill>
              </a:rPr>
              <a:t>                                                                      </a:t>
            </a:r>
            <a:endParaRPr lang="en-GB" altLang="de-DE" sz="1600">
              <a:solidFill>
                <a:srgbClr val="00B050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242663"/>
              </p:ext>
            </p:extLst>
          </p:nvPr>
        </p:nvGraphicFramePr>
        <p:xfrm>
          <a:off x="1104900" y="1588805"/>
          <a:ext cx="7162800" cy="41478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600"/>
                <a:gridCol w="828512"/>
                <a:gridCol w="661947"/>
                <a:gridCol w="1057584"/>
                <a:gridCol w="785153"/>
                <a:gridCol w="1408837"/>
                <a:gridCol w="432370"/>
                <a:gridCol w="616797"/>
              </a:tblGrid>
              <a:tr h="4478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/>
                        <a:t>Count of Tình trạng việc làm</a:t>
                      </a:r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/>
                        <a:t>Column Labels</a:t>
                      </a:r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/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/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/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/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/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</a:tr>
              <a:tr h="6419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Row Labels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A1.Làm công ăn lương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A2.Tự SX-KD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B1.Vừa học vừa làm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B2.Đang đi học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C.Không tìm được việc làm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</a:rPr>
                        <a:t>D.Khác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</a:rPr>
                        <a:t>Grand Total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FF00"/>
                    </a:solidFill>
                  </a:tcPr>
                </a:tc>
              </a:tr>
              <a:tr h="213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Bảo vệ thực vật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38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ECFF"/>
                    </a:solidFill>
                  </a:tcPr>
                </a:tc>
              </a:tr>
              <a:tr h="2056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Cắt gọt kim loại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34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</a:tr>
              <a:tr h="213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Công nghệ ô tô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53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82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</a:tr>
              <a:tr h="42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Điện Công nghiệp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129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C000"/>
                    </a:solidFill>
                  </a:tcPr>
                </a:tc>
              </a:tr>
              <a:tr h="213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Kỹ thuật CBMA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</a:tr>
              <a:tr h="42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Kỹ thuật máy tính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30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F0"/>
                    </a:solidFill>
                  </a:tcPr>
                </a:tc>
              </a:tr>
              <a:tr h="4279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Kế toán và QTDN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73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100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</a:tr>
              <a:tr h="213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Quản trị NH-KS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1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43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92D050"/>
                    </a:solidFill>
                  </a:tcPr>
                </a:tc>
              </a:tr>
              <a:tr h="2139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tx1"/>
                          </a:solidFill>
                          <a:effectLst/>
                        </a:rPr>
                        <a:t>Grand Total</a:t>
                      </a:r>
                      <a:endParaRPr lang="en-US" sz="110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349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55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en-US" sz="1100" b="1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</a:rPr>
                        <a:t>1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</a:rPr>
                        <a:t>480</a:t>
                      </a:r>
                      <a:endParaRPr lang="en-US" sz="1100" b="1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2164439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1219200"/>
          </a:xfrm>
        </p:spPr>
        <p:txBody>
          <a:bodyPr/>
          <a:lstStyle/>
          <a:p>
            <a:pPr marL="0" indent="0" algn="ctr">
              <a:buNone/>
            </a:pPr>
            <a:r>
              <a:rPr lang="en-US" sz="5000" b="1" smtClean="0">
                <a:solidFill>
                  <a:srgbClr val="0000FF"/>
                </a:solidFill>
              </a:rPr>
              <a:t>Thank you very much</a:t>
            </a:r>
            <a:endParaRPr lang="en-US" sz="50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35917"/>
      </p:ext>
    </p:extLst>
  </p:cSld>
  <p:clrMapOvr>
    <a:masterClrMapping/>
  </p:clrMapOvr>
  <p:transition spd="slow">
    <p:wheel spokes="1"/>
  </p:transition>
</p:sld>
</file>

<file path=ppt/theme/theme1.xml><?xml version="1.0" encoding="utf-8"?>
<a:theme xmlns:a="http://schemas.openxmlformats.org/drawingml/2006/main" name="master_textfolie">
  <a:themeElements>
    <a:clrScheme name="master_textfolie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EFEDE6"/>
      </a:accent1>
      <a:accent2>
        <a:srgbClr val="FF9966"/>
      </a:accent2>
      <a:accent3>
        <a:srgbClr val="FFFFFF"/>
      </a:accent3>
      <a:accent4>
        <a:srgbClr val="000000"/>
      </a:accent4>
      <a:accent5>
        <a:srgbClr val="F6F4F0"/>
      </a:accent5>
      <a:accent6>
        <a:srgbClr val="E78A5C"/>
      </a:accent6>
      <a:hlink>
        <a:srgbClr val="CC3300"/>
      </a:hlink>
      <a:folHlink>
        <a:srgbClr val="996600"/>
      </a:folHlink>
    </a:clrScheme>
    <a:fontScheme name="master_textfol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aster_textfol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ster_textfol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ster_textfoli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1458</TotalTime>
  <Words>706</Words>
  <Application>Microsoft Office PowerPoint</Application>
  <PresentationFormat>On-screen Show (4:3)</PresentationFormat>
  <Paragraphs>162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ＭＳ Ｐゴシック</vt:lpstr>
      <vt:lpstr>Arial</vt:lpstr>
      <vt:lpstr>Calibri</vt:lpstr>
      <vt:lpstr>Times</vt:lpstr>
      <vt:lpstr>Times CE</vt:lpstr>
      <vt:lpstr>Times New Roman</vt:lpstr>
      <vt:lpstr>Wingdings</vt:lpstr>
      <vt:lpstr>master_textfolie</vt:lpstr>
      <vt:lpstr>Benutzerdefiniertes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GTZ</Company>
  <LinksUpToDate>false</LinksUpToDate>
  <SharedDoc>false</SharedDoc>
  <HyperlinkBase>http://intranet.gtz.de/kompassfolien/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Ihr Titel</dc:title>
  <dc:subject>Ihr Thema</dc:subject>
  <dc:creator>STS02</dc:creator>
  <cp:keywords>Leerfolie, Ihre Schlagworte</cp:keywords>
  <cp:lastModifiedBy>Sinh Vien 02</cp:lastModifiedBy>
  <cp:revision>1075</cp:revision>
  <cp:lastPrinted>2017-12-22T08:57:14Z</cp:lastPrinted>
  <dcterms:created xsi:type="dcterms:W3CDTF">2002-01-28T10:21:36Z</dcterms:created>
  <dcterms:modified xsi:type="dcterms:W3CDTF">2018-07-17T03:58:49Z</dcterms:modified>
  <cp:category>GTZ-Kompass</cp:category>
</cp:coreProperties>
</file>